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Poppins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Poppins SemiBold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C01CBAE-68C5-40C2-85F8-ED0432799E04}">
  <a:tblStyle styleId="{2C01CBAE-68C5-40C2-85F8-ED0432799E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regular.fntdata"/><Relationship Id="rId22" Type="http://schemas.openxmlformats.org/officeDocument/2006/relationships/font" Target="fonts/Poppins-italic.fntdata"/><Relationship Id="rId21" Type="http://schemas.openxmlformats.org/officeDocument/2006/relationships/font" Target="fonts/Poppins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Poppi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PoppinsSemiBold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oppinsSemiBol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SemiBold-boldItalic.fntdata"/><Relationship Id="rId30" Type="http://schemas.openxmlformats.org/officeDocument/2006/relationships/font" Target="fonts/PoppinsSemiBold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72a4811ba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72a4811ba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16dc5f2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716dc5f2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72a4811ba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72a4811ba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706257be7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706257be7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706257be7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706257be7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2a4811ba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2a4811ba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72a4811ba1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72a4811ba1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72a4811ba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72a4811ba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6f8e16d99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6f8e16d99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72a4811ba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72a4811ba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706257be7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706257be7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72a4811ba1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72a4811ba1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1778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1754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2" title="Transparent Backgroun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61675" y="3273875"/>
            <a:ext cx="1820649" cy="182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11" title="No Word Main / Favicon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91525" y="0"/>
            <a:ext cx="1152476" cy="115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Google Shape;21;p4" title="No Word Main / Favicon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91525" y="0"/>
            <a:ext cx="1152476" cy="115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" name="Google Shape;27;p5" title="No Word Main / Favicon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91525" y="0"/>
            <a:ext cx="1152476" cy="115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" name="Google Shape;31;p6" title="No Word Main / Favicon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91525" y="0"/>
            <a:ext cx="1152476" cy="115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" name="Google Shape;36;p7" title="No Word Main / Favicon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91525" y="0"/>
            <a:ext cx="1152476" cy="115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" name="Google Shape;46;p9" title="No Word Main / Favicon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91525" y="0"/>
            <a:ext cx="1152476" cy="115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0" name="Google Shape;50;p10" title="No Word Main / Favicon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91525" y="0"/>
            <a:ext cx="1152476" cy="115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"/>
              <a:buChar char="●"/>
              <a:def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○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"/>
              <a:buChar char="■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11708" y="17780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SemiBold"/>
                <a:ea typeface="Poppins SemiBold"/>
                <a:cs typeface="Poppins SemiBold"/>
                <a:sym typeface="Poppins SemiBold"/>
              </a:rPr>
              <a:t>Pricetto Brand Guide</a:t>
            </a:r>
            <a:endParaRPr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11700" y="21754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portray ourselves in-Market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Codes</a:t>
            </a:r>
            <a:endParaRPr/>
          </a:p>
        </p:txBody>
      </p:sp>
      <p:graphicFrame>
        <p:nvGraphicFramePr>
          <p:cNvPr id="125" name="Google Shape;125;p22"/>
          <p:cNvGraphicFramePr/>
          <p:nvPr/>
        </p:nvGraphicFramePr>
        <p:xfrm>
          <a:off x="317225" y="1126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{2C01CBAE-68C5-40C2-85F8-ED0432799E04}</a:tableStyleId>
              </a:tblPr>
              <a:tblGrid>
                <a:gridCol w="2376450"/>
                <a:gridCol w="1315775"/>
                <a:gridCol w="2830025"/>
                <a:gridCol w="1987300"/>
              </a:tblGrid>
              <a:tr h="374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Name</a:t>
                      </a:r>
                      <a:endParaRPr sz="1000" u="sng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HEX</a:t>
                      </a:r>
                      <a:endParaRPr sz="1000" u="sng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Use Case</a:t>
                      </a:r>
                      <a:endParaRPr sz="1000" u="sng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u="sng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Role</a:t>
                      </a:r>
                      <a:endParaRPr sz="1000" u="sng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6677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Primary Teal</a:t>
                      </a:r>
                      <a:endParaRPr sz="1000">
                        <a:solidFill>
                          <a:srgbClr val="06677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66770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#086870</a:t>
                      </a:r>
                      <a:endParaRPr sz="1000">
                        <a:solidFill>
                          <a:srgbClr val="066770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Core accent, logo, buttons, icons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Brand Primary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Charcoal</a:t>
                      </a:r>
                      <a:endParaRPr sz="1000">
                        <a:solidFill>
                          <a:srgbClr val="33333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#333333</a:t>
                      </a:r>
                      <a:endParaRPr sz="1000">
                        <a:solidFill>
                          <a:srgbClr val="333333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Primary Text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Text Base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AFAFA"/>
                          </a:solidFill>
                          <a:highlight>
                            <a:srgbClr val="066770"/>
                          </a:highlight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Off-White</a:t>
                      </a:r>
                      <a:endParaRPr sz="1000">
                        <a:solidFill>
                          <a:srgbClr val="FAFAFA"/>
                        </a:solidFill>
                        <a:highlight>
                          <a:srgbClr val="066770"/>
                        </a:highlight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AFAFA"/>
                          </a:solidFill>
                          <a:highlight>
                            <a:srgbClr val="066770"/>
                          </a:highlight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#FAFAFA</a:t>
                      </a:r>
                      <a:endParaRPr sz="1000">
                        <a:solidFill>
                          <a:srgbClr val="FAFAFA"/>
                        </a:solidFill>
                        <a:highlight>
                          <a:srgbClr val="066770"/>
                        </a:highlight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Backgrounds, cards, UI surfaces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UI Background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4CBFA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Success Mint</a:t>
                      </a:r>
                      <a:endParaRPr sz="1000">
                        <a:solidFill>
                          <a:srgbClr val="4CBFA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4CBFA6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#3BB273</a:t>
                      </a:r>
                      <a:endParaRPr sz="1000">
                        <a:solidFill>
                          <a:srgbClr val="4CBFA6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Correct Guesses, positive actions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Success Feedback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EB695B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Cautious Coral</a:t>
                      </a:r>
                      <a:endParaRPr sz="1000">
                        <a:solidFill>
                          <a:srgbClr val="EB695B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EB695B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#3B695B</a:t>
                      </a:r>
                      <a:endParaRPr sz="1000">
                        <a:solidFill>
                          <a:srgbClr val="EB695B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Incorrect guesses, alerts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Error Feedback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27B9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Dusty</a:t>
                      </a:r>
                      <a:r>
                        <a:rPr lang="en" sz="1000">
                          <a:solidFill>
                            <a:srgbClr val="527B9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Blue</a:t>
                      </a:r>
                      <a:endParaRPr sz="1000">
                        <a:solidFill>
                          <a:srgbClr val="527B99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27B99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#527B99</a:t>
                      </a:r>
                      <a:endParaRPr sz="1000">
                        <a:solidFill>
                          <a:srgbClr val="527B99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Financial topic, overlays, secondary buttons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Accent - Trust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3C76A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Soft Gold</a:t>
                      </a:r>
                      <a:endParaRPr sz="1000">
                        <a:solidFill>
                          <a:srgbClr val="F3C76A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3C76A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#F3C76A</a:t>
                      </a:r>
                      <a:endParaRPr sz="1000">
                        <a:solidFill>
                          <a:srgbClr val="F3C76A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Category tags, seasonal flair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Accent - Highlight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B9A8DA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Muted Lilac</a:t>
                      </a:r>
                      <a:endParaRPr sz="1000">
                        <a:solidFill>
                          <a:srgbClr val="B9A8DA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B9A8DA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#B9A8DA</a:t>
                      </a:r>
                      <a:endParaRPr sz="1000">
                        <a:solidFill>
                          <a:srgbClr val="B9A8DA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Social titles, lifestyle topics, visual variety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Accent - Playful</a:t>
                      </a:r>
                      <a:endParaRPr sz="1000"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26" name="Google Shape;126;p22"/>
          <p:cNvSpPr txBox="1"/>
          <p:nvPr/>
        </p:nvSpPr>
        <p:spPr>
          <a:xfrm>
            <a:off x="3072000" y="406850"/>
            <a:ext cx="30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</a:rPr>
              <a:t>0C4A6E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Priscilla</a:t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152475"/>
            <a:ext cx="5093400" cy="36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She is sacred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She is to never be depicted doing </a:t>
            </a:r>
            <a:r>
              <a:rPr lang="en"/>
              <a:t>anything</a:t>
            </a:r>
            <a:r>
              <a:rPr lang="en"/>
              <a:t> illegal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She is fun but simple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She is straight faced and </a:t>
            </a:r>
            <a:r>
              <a:rPr lang="en"/>
              <a:t>knowledgeable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She is always without a mouth and arms and always faces to the right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She can be utilized in various outfits and accessories, when </a:t>
            </a:r>
            <a:r>
              <a:rPr lang="en"/>
              <a:t>tasteful</a:t>
            </a:r>
            <a:endParaRPr/>
          </a:p>
        </p:txBody>
      </p:sp>
      <p:pic>
        <p:nvPicPr>
          <p:cNvPr id="133" name="Google Shape;133;p23" title="No Word Main   Favic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9300" y="712150"/>
            <a:ext cx="4057426" cy="4057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55700" y="397800"/>
            <a:ext cx="6367800" cy="7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Logo Versions</a:t>
            </a:r>
            <a:endParaRPr/>
          </a:p>
        </p:txBody>
      </p:sp>
      <p:sp>
        <p:nvSpPr>
          <p:cNvPr id="139" name="Google Shape;139;p24"/>
          <p:cNvSpPr txBox="1"/>
          <p:nvPr/>
        </p:nvSpPr>
        <p:spPr>
          <a:xfrm>
            <a:off x="580000" y="3758400"/>
            <a:ext cx="17718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On White Backgrounds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0" name="Google Shape;140;p24" title="Dark Cyan on Whit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50" y="1281075"/>
            <a:ext cx="2477325" cy="247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4" title="Invert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1412" y="1431164"/>
            <a:ext cx="2281175" cy="228114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4"/>
          <p:cNvSpPr txBox="1"/>
          <p:nvPr/>
        </p:nvSpPr>
        <p:spPr>
          <a:xfrm>
            <a:off x="3686100" y="3758400"/>
            <a:ext cx="17718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On Colorful Backgrounds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3" name="Google Shape;143;p24" title="No Word Main   Favico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9402" y="1408138"/>
            <a:ext cx="2327247" cy="232722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4"/>
          <p:cNvSpPr txBox="1"/>
          <p:nvPr/>
        </p:nvSpPr>
        <p:spPr>
          <a:xfrm>
            <a:off x="6594425" y="3758400"/>
            <a:ext cx="20172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 Wordmark Used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55700" y="397800"/>
            <a:ext cx="6367800" cy="72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Priscilla Variants</a:t>
            </a:r>
            <a:endParaRPr/>
          </a:p>
        </p:txBody>
      </p:sp>
      <p:pic>
        <p:nvPicPr>
          <p:cNvPr id="150" name="Google Shape;150;p25" title="Rasta Priscill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476" y="3012826"/>
            <a:ext cx="2130675" cy="213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5" title="Construction Priscilla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474" y="956924"/>
            <a:ext cx="1988600" cy="198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/>
        </p:nvSpPr>
        <p:spPr>
          <a:xfrm>
            <a:off x="463863" y="2908175"/>
            <a:ext cx="14139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Rast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" name="Google Shape;153;p25"/>
          <p:cNvSpPr txBox="1"/>
          <p:nvPr/>
        </p:nvSpPr>
        <p:spPr>
          <a:xfrm>
            <a:off x="213875" y="2470850"/>
            <a:ext cx="1771800" cy="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Construction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 Statement</a:t>
            </a:r>
            <a:endParaRPr/>
          </a:p>
        </p:txBody>
      </p:sp>
      <p:sp>
        <p:nvSpPr>
          <p:cNvPr id="69" name="Google Shape;69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8-2-25</a:t>
            </a:r>
            <a:endParaRPr/>
          </a:p>
        </p:txBody>
      </p:sp>
      <p:sp>
        <p:nvSpPr>
          <p:cNvPr id="70" name="Google Shape;70;p1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To become the most trusted, bright resource for helping people spend smarter — every day, in every category.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Statement</a:t>
            </a:r>
            <a:endParaRPr/>
          </a:p>
        </p:txBody>
      </p:sp>
      <p:sp>
        <p:nvSpPr>
          <p:cNvPr id="76" name="Google Shape;76;p1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8-2-25</a:t>
            </a:r>
            <a:endParaRPr/>
          </a:p>
        </p:txBody>
      </p:sp>
      <p:sp>
        <p:nvSpPr>
          <p:cNvPr id="77" name="Google Shape;77;p1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empower people to shop, spend, and save with confidence — through playful games, honest advice, and daily discoveries that make money feel less overwhelming and more fun.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 Scope &amp; Platform Expansion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7405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🛍️ Daily Deals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Hand-picked, verified deals across retail &amp; ecommerce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💳 Credit Cards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Offers, rewards programs, points hacks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🏦 Banking &amp; Saving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High-yield accounts, fee-free banking options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🧾 Subscriptions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Best-value services, how to cancel &amp; manage costs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💡 Consumer Education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</a:rPr>
              <a:t>Articles, guides, and explainers on spending psychology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Audience Persona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356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Pricetto’s brand is built for curious, value-conscious consumers who want to be smart — but still have fun.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/>
              <a:t>Becca</a:t>
            </a:r>
            <a:endParaRPr u="sng"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Marketing Manager, side hustler, or creative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Pain Points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Overwhelmed by shopping discovery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Always loves a good deal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Wants to spend wisely but hates financial jargon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4172200" y="1152475"/>
            <a:ext cx="370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Char char="●"/>
            </a:pPr>
            <a:r>
              <a:rPr lang="en" sz="1650"/>
              <a:t>Goals</a:t>
            </a:r>
            <a:endParaRPr sz="1650"/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en" sz="1250"/>
              <a:t>Save time and money</a:t>
            </a:r>
            <a:endParaRPr sz="1250"/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en" sz="1250"/>
              <a:t>Discovery products worth buying</a:t>
            </a:r>
            <a:endParaRPr sz="1250"/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en" sz="1250"/>
              <a:t>Feel </a:t>
            </a:r>
            <a:r>
              <a:rPr lang="en" sz="1250"/>
              <a:t>confident</a:t>
            </a:r>
            <a:r>
              <a:rPr lang="en" sz="1250"/>
              <a:t>, not stressed, about spending</a:t>
            </a:r>
            <a:endParaRPr sz="1250"/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SzPts val="1650"/>
              <a:buChar char="●"/>
            </a:pPr>
            <a:r>
              <a:rPr lang="en" sz="1650"/>
              <a:t>Tone Resonates when</a:t>
            </a:r>
            <a:endParaRPr sz="1650"/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en" sz="1250"/>
              <a:t>It’s smart, not smug</a:t>
            </a:r>
            <a:endParaRPr sz="1250"/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en" sz="1250"/>
              <a:t>Playful, not silly</a:t>
            </a:r>
            <a:endParaRPr sz="1250"/>
          </a:p>
          <a:p>
            <a:pPr indent="-307975" lvl="1" marL="914400" rtl="0" algn="l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en" sz="1250"/>
              <a:t>Honest, not salesy</a:t>
            </a:r>
            <a:endParaRPr sz="1250"/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0" l="27194" r="5442" t="0"/>
          <a:stretch/>
        </p:blipFill>
        <p:spPr>
          <a:xfrm>
            <a:off x="7321237" y="3204700"/>
            <a:ext cx="1511075" cy="14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 Voice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356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Pricetto is to be taken seriously, not too gimmicky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While we are leaning on gamification to start, we must present Subject Matter Expertise to obtain our end goal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4172200" y="1152475"/>
            <a:ext cx="370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Present as </a:t>
            </a:r>
            <a:r>
              <a:rPr lang="en"/>
              <a:t>knowledgeable</a:t>
            </a:r>
            <a:r>
              <a:rPr lang="en"/>
              <a:t> in </a:t>
            </a:r>
            <a:r>
              <a:rPr lang="en"/>
              <a:t>consumerism, </a:t>
            </a:r>
            <a:r>
              <a:rPr lang="en"/>
              <a:t>costs, and the economy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Seem like an advisor who brings great deals to consumers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Understand macro trends and be a commerce engine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Voice in Action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356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Pricetto’s voice is smart, friendly, and grounded in consumer advocacy. We speak clearly, never talk down, and add a wink of fun.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Website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en"/>
              <a:t>Spend smarter. Play daily. Discover your next favorite thing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Daily Game copy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en"/>
              <a:t>Can you sniff the savings? Let’s find a good price.</a:t>
            </a:r>
            <a:endParaRPr i="1"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172200" y="1152475"/>
            <a:ext cx="370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Social Post (Instagram)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en"/>
              <a:t>I’m a guessing machine and got it in 3. Think you can beat that? #Pricetto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Newsletter Subject Line: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 Secret deals you didn’t know </a:t>
            </a:r>
            <a:r>
              <a:rPr lang="en"/>
              <a:t>exist</a:t>
            </a:r>
            <a:r>
              <a:rPr lang="en"/>
              <a:t>, plus today’s game.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Affiliate Editorial: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dress is just $24, but it looks like it’s $300. I couldn’t resist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Brand Voice, </a:t>
            </a:r>
            <a:r>
              <a:rPr lang="en"/>
              <a:t>Games only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356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Game Moment Puns (Correct Guess / Win)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“Squealed the Deal!” 🏆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“You Nailed It, Snout Doubt!”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“Oink-credible Guess!”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“You’re a Hog for Savings!”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“This Little Piggy Guessed Right!”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4172200" y="1152475"/>
            <a:ext cx="356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“Pork-fect Price!”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“You Hammed It Up Right!”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“That’s Some Prime Swine Savvy!”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“You Brought Home the Bacon!”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“Sizzlin’ Guess, Pricer!”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“You’re the Truffle Sniffer of Deals!”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Typography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152475"/>
            <a:ext cx="356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Primary Typeface: Poppins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Headlines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Font: Poppins Bold or Semibold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Size: 32-48pt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Case: Sentence case or Title Case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Most often Primary Teal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Body Text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Font: Poppins Regular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Size: 14-16pt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Line Spacing: 1.5x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Color: Charcoal or Off-white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4172200" y="1152475"/>
            <a:ext cx="370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Captions / Labels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Font: Poppins Medium or Semibold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Size: 12pt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sparingly for buttons or badges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4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Pricetto</a:t>
            </a:r>
            <a:endParaRPr sz="48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66870"/>
      </a:dk1>
      <a:lt1>
        <a:srgbClr val="FFFFFF"/>
      </a:lt1>
      <a:dk2>
        <a:srgbClr val="595959"/>
      </a:dk2>
      <a:lt2>
        <a:srgbClr val="EEEEEE"/>
      </a:lt2>
      <a:accent1>
        <a:srgbClr val="02757F"/>
      </a:accent1>
      <a:accent2>
        <a:srgbClr val="01AEB3"/>
      </a:accent2>
      <a:accent3>
        <a:srgbClr val="ECEFEF"/>
      </a:accent3>
      <a:accent4>
        <a:srgbClr val="FCFCFC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